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ming_vb_vs_gibbs_ba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2_tau_u_overla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3_tau_u_overlay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rPr sz="2400"/>
              <a:t>Parameter Types: What Can We Measure?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rPr/>
              <a:t>Fixed Effects (β)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Direct impact of predictors on outcomes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Predict individual outcomes and estimate effect sizes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Answer: 'How much does X change Y?'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VI Performance: Excellent to Good (0.85-0.95)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Observation Variance (τ_e or σ²)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Residual variation within groups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Assess model fit and prediction uncertainty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Answer: 'How precise are our predictions?'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VI Performance: Good to Moderate (0.75-0.85)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Variance Components (τ_u or σ²_u)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Between-group heterogeneity in hierarchical models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Assess if groups meaningfully differ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Answer: 'Do groups actually differ from each other?'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VI Performance: Poor to Very Poor (0.40-0.70)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rPr sz="2400"/>
              <a:t>Model Capabilities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rPr/>
              <a:t>Model 1 (Linear Regression)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✓ Excellent for fixed effects (0.90-0.95)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✓ Good for observation variance (0.80-0.85)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✗ Cannot estimate variance components (no hierarchical structure)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Best for: Simple predictions without grouping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Model 2 (Hierarchical Linear)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✓ Good for fixed effects across all configurations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✓ Handles grouped/clustered data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⚠ Performance degrades with more groups (Q=5 better than Q=100)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✗ Poor variance component estimation at large Q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Trade-off: 30-50% too narrow intervals for τ_u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Model 3 (Hierarchical Logistic)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✓ Good for fixed effects (binary outcomes)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✓ Provides probability predictions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✗ Very poor for variance components (0.40-0.60)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Critical: Do not trust VI for random effects variance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rPr sz="2400"/>
              <a:t>Key Findings: The VI Reliability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rPr/>
              <a:t>Parameter-Selective Failure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Fixed effects (β): 85-95% of correct width → VI reliable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Observation variance (τ_e): 75-85% of correct width → VI acceptable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Variance components (τ_u): 40-70% of correct width → VI unreliable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Pattern: VI fails selectively as you move up the hierarchy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Sample Size Effects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M2_Q5 (5 groups): Moderate performance for τ_u (0.75)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M2_Q20 (20 groups): Caution required for τ_u (0.67)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M2_Q100 (100 groups): Poor performance for τ_u (0.52)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Larger hierarchical structures amplify under-dispersion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Speed vs Accuracy Trade-off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VI provides ~100-150× speedup over HMC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Fixed effects remain reliable despite speedup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Variance components sacrifice accuracy for speed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Must choose: fast inference or accurate uncertainty?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rPr sz="2400"/>
              <a:t>Practical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rPr/>
              <a:t>When to Use VI Confidently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Model 1 for any purpose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Model 2/3 for fixed effects and predictions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Exploratory analysis requiring fast iteration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When computational resources are limited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When to Use HMC Instead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Model 2/3 for variance component inference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Critical decisions about between-group variation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Questions like 'How much do groups differ?'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Regulatory requirements or high-stakes inference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Hybrid Approach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Use VI for initial exploration and fixed effects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Verify variance components with HMC spot-checks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Document which parameters used which method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Practical rule: VI for means, HMC for variances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400" b="1"/>
            </a:pPr>
            <a:r>
              <a:rPr sz="2400"/>
              <a:t>Real-World Example: Housing Prices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Aft>
                <a:spcPts val="600"/>
              </a:spcAft>
              <a:defRPr sz="1800" b="1"/>
            </a:pPr>
            <a:r>
              <a:rPr/>
              <a:t>Question 1: Effect of Room Size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Uses fixed effect (β_rm)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VI estimate: β = 3.2 [2.8, 3.6]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HMC estimate: β = 3.2 [2.7, 3.7]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Conclusion: VI reliable for predictions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Question 2: Neighbourhood Variation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Uses variance component (τ_u)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VI estimate: τ_u = 0.5 [0.4, 0.6] ← 40% too narrow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HMC estimate: τ_u = 0.5 [0.3, 0.8] ← realistic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Conclusion: VI unreliable for between-group inference</a:t>
            </a:r>
          </a:p>
          <a:p>
            <a:pPr>
              <a:spcAft>
                <a:spcPts val="600"/>
              </a:spcAft>
              <a:defRPr sz="1800" b="1"/>
            </a:pPr>
            <a:r>
              <a:rPr/>
              <a:t>Key Insight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Same model, different reliability by parameter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Must match method to question being asked</a:t>
            </a:r>
          </a:p>
          <a:p>
            <a:pPr lvl="1">
              <a:spcAft>
                <a:spcPts val="300"/>
              </a:spcAft>
              <a:defRPr sz="1400"/>
            </a:pPr>
            <a:r>
              <a:rPr/>
              <a:t>Speed advantage only valuable if answer is trustworthy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I-V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tle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q-space-visual-fixed-twice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ming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mparison_sd_ratios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odel_rating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odel_rating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